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8" r:id="rId5"/>
  </p:sldMasterIdLst>
  <p:notesMasterIdLst>
    <p:notesMasterId r:id="rId17"/>
  </p:notesMasterIdLst>
  <p:handoutMasterIdLst>
    <p:handoutMasterId r:id="rId18"/>
  </p:handoutMasterIdLst>
  <p:sldIdLst>
    <p:sldId id="1876" r:id="rId6"/>
    <p:sldId id="3782" r:id="rId7"/>
    <p:sldId id="295" r:id="rId8"/>
    <p:sldId id="3624" r:id="rId9"/>
    <p:sldId id="3751" r:id="rId10"/>
    <p:sldId id="3746" r:id="rId11"/>
    <p:sldId id="3720" r:id="rId12"/>
    <p:sldId id="3781" r:id="rId13"/>
    <p:sldId id="3756" r:id="rId14"/>
    <p:sldId id="3779" r:id="rId15"/>
    <p:sldId id="3719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6"/>
            <p14:sldId id="3782"/>
            <p14:sldId id="295"/>
            <p14:sldId id="3624"/>
            <p14:sldId id="3751"/>
            <p14:sldId id="3746"/>
            <p14:sldId id="3720"/>
            <p14:sldId id="3781"/>
            <p14:sldId id="3756"/>
            <p14:sldId id="3779"/>
            <p14:sldId id="37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BDBDBD"/>
    <a:srgbClr val="D83B01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2" autoAdjust="0"/>
    <p:restoredTop sz="85007" autoAdjust="0"/>
  </p:normalViewPr>
  <p:slideViewPr>
    <p:cSldViewPr snapToGrid="0">
      <p:cViewPr varScale="1">
        <p:scale>
          <a:sx n="61" d="100"/>
          <a:sy n="61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1/20/2020 6:04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1/20/2020 6:04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7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4C14F-9369-4A84-8E58-BDF3E9EBD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7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1C36A-25BF-4429-90C2-80FEEEB0B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3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6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72159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8132897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107674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8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8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8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9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28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75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032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6235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3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359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3592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737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44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91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260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20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7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902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1" r:id="rId19"/>
    <p:sldLayoutId id="2147484732" r:id="rId20"/>
    <p:sldLayoutId id="2147484733" r:id="rId21"/>
    <p:sldLayoutId id="2147484736" r:id="rId2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2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  <p:sldLayoutId id="2147484751" r:id="rId13"/>
    <p:sldLayoutId id="2147484752" r:id="rId14"/>
    <p:sldLayoutId id="2147484753" r:id="rId15"/>
    <p:sldLayoutId id="2147484754" r:id="rId16"/>
    <p:sldLayoutId id="2147484755" r:id="rId17"/>
    <p:sldLayoutId id="2147484756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9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17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8B08-6AC8-4D76-A918-838AC2D2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Pipelines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7F4EE-EC14-47AE-93A3-01F09A1D8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Prasoon Gumasta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4955B-E227-4F42-B0A6-CFCC6271B55D}"/>
              </a:ext>
            </a:extLst>
          </p:cNvPr>
          <p:cNvGrpSpPr/>
          <p:nvPr/>
        </p:nvGrpSpPr>
        <p:grpSpPr>
          <a:xfrm>
            <a:off x="584201" y="4900073"/>
            <a:ext cx="3607790" cy="420037"/>
            <a:chOff x="5498028" y="6418322"/>
            <a:chExt cx="3680134" cy="428460"/>
          </a:xfrm>
        </p:grpSpPr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8E6792AC-D3CC-4B26-84C7-F69F70D25E4C}"/>
                </a:ext>
              </a:extLst>
            </p:cNvPr>
            <p:cNvSpPr txBox="1">
              <a:spLocks/>
            </p:cNvSpPr>
            <p:nvPr/>
          </p:nvSpPr>
          <p:spPr>
            <a:xfrm>
              <a:off x="6079918" y="6480621"/>
              <a:ext cx="3098244" cy="313949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2000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https://dev.azure.com/</a:t>
              </a:r>
              <a:endParaRPr lang="en-US" sz="1961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A48CC3-1C5C-461A-B635-70942F2F3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8028" y="6418322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 dirty="0">
                  <a:ln w="19050">
                    <a:noFill/>
                  </a:ln>
                  <a:solidFill>
                    <a:schemeClr val="tx2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 dirty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04C758-DACC-4948-B4E1-3D5ADA38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98" y="785054"/>
            <a:ext cx="6775111" cy="52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01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73F4C2-B0E6-4C3F-B0DA-FAE6CEB7C142}"/>
              </a:ext>
            </a:extLst>
          </p:cNvPr>
          <p:cNvSpPr txBox="1">
            <a:spLocks/>
          </p:cNvSpPr>
          <p:nvPr/>
        </p:nvSpPr>
        <p:spPr>
          <a:xfrm>
            <a:off x="96724" y="4344185"/>
            <a:ext cx="4949022" cy="2258422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920" dirty="0">
                <a:solidFill>
                  <a:schemeClr val="tx2"/>
                </a:solidFill>
              </a:rPr>
              <a:t>Prasoon Gumasta</a:t>
            </a:r>
          </a:p>
          <a:p>
            <a:pPr marL="0" indent="0">
              <a:buNone/>
            </a:pPr>
            <a:br>
              <a:rPr lang="en-GB" sz="2353" dirty="0">
                <a:solidFill>
                  <a:schemeClr val="tx2"/>
                </a:solidFill>
              </a:rPr>
            </a:br>
            <a:r>
              <a:rPr lang="en-GB" sz="2353" dirty="0">
                <a:solidFill>
                  <a:schemeClr val="tx2"/>
                </a:solidFill>
              </a:rPr>
              <a:t>prasoon.Gumasta@itcinfotech.com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8725F5-ECA1-4D5A-8DBC-0269DAADE69F}"/>
              </a:ext>
            </a:extLst>
          </p:cNvPr>
          <p:cNvCxnSpPr/>
          <p:nvPr/>
        </p:nvCxnSpPr>
        <p:spPr>
          <a:xfrm flipV="1">
            <a:off x="5108829" y="1674342"/>
            <a:ext cx="0" cy="410134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08E5C3-E5AF-4DB5-811D-203EB40F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37815"/>
            <a:ext cx="5508419" cy="741742"/>
          </a:xfrm>
        </p:spPr>
        <p:txBody>
          <a:bodyPr/>
          <a:lstStyle/>
          <a:p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140575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1919946"/>
            <a:ext cx="5555966" cy="757914"/>
          </a:xfrm>
        </p:spPr>
        <p:txBody>
          <a:bodyPr/>
          <a:lstStyle/>
          <a:p>
            <a:r>
              <a:rPr lang="en-GB" dirty="0"/>
              <a:t>Azure Pipelines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3362591"/>
            <a:ext cx="5555965" cy="22653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Free</a:t>
            </a:r>
            <a:r>
              <a:rPr lang="en-GB" dirty="0">
                <a:latin typeface="+mj-lt"/>
              </a:rPr>
              <a:t> unlimited</a:t>
            </a:r>
            <a:r>
              <a:rPr lang="en-GB" dirty="0"/>
              <a:t> build minutes for public projects</a:t>
            </a:r>
          </a:p>
          <a:p>
            <a:pPr>
              <a:lnSpc>
                <a:spcPct val="100000"/>
              </a:lnSpc>
            </a:pPr>
            <a:r>
              <a:rPr lang="en-GB" dirty="0"/>
              <a:t>Up to 10 free parallel jobs across Windows, Linux and macOS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6DBF9-50A5-4BB5-9137-A27ED49C023D}"/>
              </a:ext>
            </a:extLst>
          </p:cNvPr>
          <p:cNvSpPr/>
          <p:nvPr/>
        </p:nvSpPr>
        <p:spPr bwMode="auto">
          <a:xfrm>
            <a:off x="6636035" y="487"/>
            <a:ext cx="5555966" cy="685702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E6261-91C7-4B45-9E95-89C2B434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3" y="929662"/>
            <a:ext cx="884762" cy="884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C3DFE3-E88F-49EB-8925-687D238697EB}"/>
              </a:ext>
            </a:extLst>
          </p:cNvPr>
          <p:cNvGrpSpPr/>
          <p:nvPr/>
        </p:nvGrpSpPr>
        <p:grpSpPr>
          <a:xfrm>
            <a:off x="6799159" y="2864668"/>
            <a:ext cx="5383254" cy="767420"/>
            <a:chOff x="6826102" y="3308170"/>
            <a:chExt cx="5491199" cy="78280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1ECFCD3-A572-45B3-93F1-25DBB4850EA3}"/>
                </a:ext>
              </a:extLst>
            </p:cNvPr>
            <p:cNvSpPr txBox="1">
              <a:spLocks/>
            </p:cNvSpPr>
            <p:nvPr/>
          </p:nvSpPr>
          <p:spPr>
            <a:xfrm>
              <a:off x="6826102" y="3313018"/>
              <a:ext cx="5491199" cy="773112"/>
            </a:xfrm>
            <a:prstGeom prst="rect">
              <a:avLst/>
            </a:prstGeom>
          </p:spPr>
          <p:txBody>
            <a:bodyPr vert="horz" wrap="square" lIns="0" tIns="161356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none" spc="-150" baseline="0">
                  <a:ln w="3175">
                    <a:noFill/>
                  </a:ln>
                  <a:solidFill>
                    <a:schemeClr val="tx2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3529">
                  <a:solidFill>
                    <a:schemeClr val="bg1"/>
                  </a:solidFill>
                </a:rPr>
                <a:t>Microsoft       Open Source</a:t>
              </a:r>
            </a:p>
          </p:txBody>
        </p:sp>
        <p:pic>
          <p:nvPicPr>
            <p:cNvPr id="9" name="Graphic 8" descr="Heart">
              <a:extLst>
                <a:ext uri="{FF2B5EF4-FFF2-40B4-BE49-F238E27FC236}">
                  <a16:creationId xmlns:a16="http://schemas.microsoft.com/office/drawing/2014/main" id="{3A4F4E45-4F6B-421A-B779-FB1A8F98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8360" y="3308170"/>
              <a:ext cx="782808" cy="782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8B08-6AC8-4D76-A918-838AC2D2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7399"/>
            <a:ext cx="5359399" cy="1661993"/>
          </a:xfrm>
        </p:spPr>
        <p:txBody>
          <a:bodyPr/>
          <a:lstStyle/>
          <a:p>
            <a:r>
              <a:rPr lang="en-GB" dirty="0"/>
              <a:t>What is DevOps?</a:t>
            </a:r>
            <a:br>
              <a:rPr lang="en-GB" dirty="0"/>
            </a:br>
            <a:r>
              <a:rPr lang="en-GB" dirty="0"/>
              <a:t>Why we need it?</a:t>
            </a:r>
            <a:br>
              <a:rPr lang="en-GB" dirty="0"/>
            </a:br>
            <a:r>
              <a:rPr lang="en-GB" dirty="0"/>
              <a:t>How we can achieve it?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4955B-E227-4F42-B0A6-CFCC6271B55D}"/>
              </a:ext>
            </a:extLst>
          </p:cNvPr>
          <p:cNvGrpSpPr/>
          <p:nvPr/>
        </p:nvGrpSpPr>
        <p:grpSpPr>
          <a:xfrm>
            <a:off x="584201" y="4900073"/>
            <a:ext cx="3607790" cy="420037"/>
            <a:chOff x="5498028" y="6418322"/>
            <a:chExt cx="3680134" cy="428460"/>
          </a:xfrm>
        </p:grpSpPr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8E6792AC-D3CC-4B26-84C7-F69F70D25E4C}"/>
                </a:ext>
              </a:extLst>
            </p:cNvPr>
            <p:cNvSpPr txBox="1">
              <a:spLocks/>
            </p:cNvSpPr>
            <p:nvPr/>
          </p:nvSpPr>
          <p:spPr>
            <a:xfrm>
              <a:off x="6079918" y="6480621"/>
              <a:ext cx="3098244" cy="313949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2000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https://dev.azure.com/</a:t>
              </a:r>
              <a:endParaRPr lang="en-US" sz="1961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A48CC3-1C5C-461A-B635-70942F2F3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8028" y="6418322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 dirty="0">
                  <a:ln w="19050">
                    <a:noFill/>
                  </a:ln>
                  <a:solidFill>
                    <a:schemeClr val="tx2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 dirty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04C758-DACC-4948-B4E1-3D5ADA38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98" y="785054"/>
            <a:ext cx="6775111" cy="52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65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4C675-45A9-448B-B408-3A7890855540}"/>
              </a:ext>
            </a:extLst>
          </p:cNvPr>
          <p:cNvSpPr/>
          <p:nvPr/>
        </p:nvSpPr>
        <p:spPr bwMode="auto">
          <a:xfrm>
            <a:off x="1005860" y="4232788"/>
            <a:ext cx="1820061" cy="153073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D9626-E0F4-429E-BD9C-1F968644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7AC59-333A-4CC1-B1D8-6CF36D4A5255}"/>
              </a:ext>
            </a:extLst>
          </p:cNvPr>
          <p:cNvSpPr txBox="1"/>
          <p:nvPr/>
        </p:nvSpPr>
        <p:spPr>
          <a:xfrm>
            <a:off x="426428" y="3116937"/>
            <a:ext cx="11336036" cy="534056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800" dirty="0"/>
              <a:t>An end-to-end solution for organizations looking for an enterprise-grade toolchain</a:t>
            </a:r>
            <a:endParaRPr lang="en-US" sz="1800" dirty="0"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BB213-3E91-4065-8D2C-641247ADD04B}"/>
              </a:ext>
            </a:extLst>
          </p:cNvPr>
          <p:cNvSpPr txBox="1"/>
          <p:nvPr/>
        </p:nvSpPr>
        <p:spPr>
          <a:xfrm>
            <a:off x="662960" y="3903589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800">
                <a:solidFill>
                  <a:schemeClr val="tx2"/>
                </a:solidFill>
              </a:rPr>
              <a:t>Fully Integrated with end 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to end traceability</a:t>
            </a:r>
            <a:endParaRPr lang="en-US" sz="1800">
              <a:solidFill>
                <a:schemeClr val="tx2"/>
              </a:solidFill>
              <a:cs typeface="Segoe UI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69F7FE3-7B97-46B9-A5FB-77700CE30213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65">
                <a:solidFill>
                  <a:schemeClr val="tx1">
                    <a:lumMod val="65000"/>
                    <a:lumOff val="35000"/>
                  </a:schemeClr>
                </a:solidFill>
              </a:rPr>
              <a:t>Better together</a:t>
            </a:r>
            <a:endParaRPr lang="en-US" sz="176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53CBC-68D7-4D8E-9373-F150A8C2918E}"/>
              </a:ext>
            </a:extLst>
          </p:cNvPr>
          <p:cNvSpPr txBox="1"/>
          <p:nvPr/>
        </p:nvSpPr>
        <p:spPr>
          <a:xfrm>
            <a:off x="2910972" y="3903589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Scalable to any team and project size </a:t>
            </a:r>
            <a:endParaRPr lang="en-US" sz="1800">
              <a:solidFill>
                <a:schemeClr val="tx2"/>
              </a:solidFill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4D91D-3839-4999-B131-9AE818BF683F}"/>
              </a:ext>
            </a:extLst>
          </p:cNvPr>
          <p:cNvSpPr txBox="1"/>
          <p:nvPr/>
        </p:nvSpPr>
        <p:spPr>
          <a:xfrm>
            <a:off x="5158984" y="3903621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Highly available, 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multi region, 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hybrid 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cloud &amp; 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on-prem</a:t>
            </a:r>
            <a:endParaRPr lang="en-US" sz="1800">
              <a:solidFill>
                <a:schemeClr val="tx2"/>
              </a:solidFill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6FCB0-B963-411D-85A5-BAE0AB33BDB7}"/>
              </a:ext>
            </a:extLst>
          </p:cNvPr>
          <p:cNvSpPr txBox="1"/>
          <p:nvPr/>
        </p:nvSpPr>
        <p:spPr>
          <a:xfrm>
            <a:off x="7406996" y="3903652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Customer 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Support</a:t>
            </a:r>
            <a:endParaRPr lang="en-US" sz="1800">
              <a:solidFill>
                <a:schemeClr val="tx2"/>
              </a:solidFill>
              <a:cs typeface="Segoe UI"/>
            </a:endParaRPr>
          </a:p>
          <a:p>
            <a:pPr algn="ctr"/>
            <a:endParaRPr lang="en-US" sz="1800">
              <a:solidFill>
                <a:schemeClr val="tx2"/>
              </a:solidFill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B49CE-BCF3-4DC3-8233-2250D46C2EBE}"/>
              </a:ext>
            </a:extLst>
          </p:cNvPr>
          <p:cNvSpPr txBox="1"/>
          <p:nvPr/>
        </p:nvSpPr>
        <p:spPr>
          <a:xfrm>
            <a:off x="9655008" y="3903589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Consistent admin 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and access </a:t>
            </a:r>
            <a:br>
              <a:rPr lang="en-US" sz="1800">
                <a:solidFill>
                  <a:schemeClr val="tx2"/>
                </a:solidFill>
                <a:cs typeface="Segoe UI"/>
              </a:rPr>
            </a:br>
            <a:r>
              <a:rPr lang="en-US" sz="1800">
                <a:solidFill>
                  <a:schemeClr val="tx2"/>
                </a:solidFill>
              </a:rPr>
              <a:t>control</a:t>
            </a:r>
            <a:endParaRPr lang="en-US" sz="1800">
              <a:solidFill>
                <a:schemeClr val="tx2"/>
              </a:solidFill>
              <a:cs typeface="Segoe UI"/>
            </a:endParaRPr>
          </a:p>
          <a:p>
            <a:pPr algn="ctr"/>
            <a:endParaRPr lang="en-US" sz="1800">
              <a:solidFill>
                <a:schemeClr val="tx2"/>
              </a:solidFill>
              <a:cs typeface="Segoe UI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6A07675-369C-4AB4-8EC6-D421D15C8548}"/>
              </a:ext>
            </a:extLst>
          </p:cNvPr>
          <p:cNvSpPr txBox="1">
            <a:spLocks/>
          </p:cNvSpPr>
          <p:nvPr/>
        </p:nvSpPr>
        <p:spPr>
          <a:xfrm>
            <a:off x="9004250" y="6265006"/>
            <a:ext cx="318775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20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https://dev.azure.com/</a:t>
            </a:r>
            <a:endParaRPr lang="en-US" sz="1961" b="1" dirty="0">
              <a:solidFill>
                <a:schemeClr val="tx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1C3D7-9398-4B5F-8CAD-5EB339840E5F}"/>
              </a:ext>
            </a:extLst>
          </p:cNvPr>
          <p:cNvSpPr/>
          <p:nvPr/>
        </p:nvSpPr>
        <p:spPr bwMode="auto">
          <a:xfrm>
            <a:off x="8433798" y="6203931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 dirty="0">
              <a:ln w="19050">
                <a:noFill/>
              </a:ln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D95EE-9B51-4CD6-A7F7-C66709123E6B}"/>
              </a:ext>
            </a:extLst>
          </p:cNvPr>
          <p:cNvGrpSpPr/>
          <p:nvPr/>
        </p:nvGrpSpPr>
        <p:grpSpPr>
          <a:xfrm>
            <a:off x="1207703" y="1377338"/>
            <a:ext cx="9759328" cy="1645063"/>
            <a:chOff x="1242574" y="1358945"/>
            <a:chExt cx="9955023" cy="1678050"/>
          </a:xfrm>
        </p:grpSpPr>
        <p:pic>
          <p:nvPicPr>
            <p:cNvPr id="2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E5141548-5626-466E-9C97-63A49F63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122" y="1358945"/>
              <a:ext cx="950651" cy="958567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37A224B-CE66-4170-8720-D0743E31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2718" y="1719318"/>
              <a:ext cx="598367" cy="598194"/>
            </a:xfrm>
            <a:prstGeom prst="rect">
              <a:avLst/>
            </a:prstGeom>
          </p:spPr>
        </p:pic>
        <p:pic>
          <p:nvPicPr>
            <p:cNvPr id="8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7946FB0A-0E10-4DBA-A51E-4C7633E2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5390" y="1811882"/>
              <a:ext cx="598367" cy="598194"/>
            </a:xfrm>
            <a:prstGeom prst="rect">
              <a:avLst/>
            </a:prstGeom>
          </p:spPr>
        </p:pic>
        <p:pic>
          <p:nvPicPr>
            <p:cNvPr id="10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D805EE5-DAB8-4144-BC60-E1EED5554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746" y="1730369"/>
              <a:ext cx="598367" cy="598194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1603C92D-6940-43EF-AF04-E36FC53F1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9453" y="1730369"/>
              <a:ext cx="598367" cy="5981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89429E-75A5-4CF7-9093-E4F3078F15A8}"/>
                </a:ext>
              </a:extLst>
            </p:cNvPr>
            <p:cNvSpPr txBox="1"/>
            <p:nvPr/>
          </p:nvSpPr>
          <p:spPr>
            <a:xfrm>
              <a:off x="1242574" y="241425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D89D2A-39D7-44F1-B6FF-00E8CFC254DD}"/>
                </a:ext>
              </a:extLst>
            </p:cNvPr>
            <p:cNvSpPr txBox="1"/>
            <p:nvPr/>
          </p:nvSpPr>
          <p:spPr>
            <a:xfrm>
              <a:off x="3056642" y="2424995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D83B01"/>
                  </a:solidFill>
                  <a:latin typeface="+mj-lt"/>
                </a:rPr>
                <a:t> Azure </a:t>
              </a:r>
              <a:r>
                <a:rPr lang="en-US" dirty="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67FD73-214E-48E4-B547-244D5DF98810}"/>
                </a:ext>
              </a:extLst>
            </p:cNvPr>
            <p:cNvSpPr txBox="1"/>
            <p:nvPr/>
          </p:nvSpPr>
          <p:spPr>
            <a:xfrm>
              <a:off x="5132227" y="2415597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7A1FE9-7201-4D43-9544-31E60C8E2997}"/>
                </a:ext>
              </a:extLst>
            </p:cNvPr>
            <p:cNvSpPr txBox="1"/>
            <p:nvPr/>
          </p:nvSpPr>
          <p:spPr>
            <a:xfrm>
              <a:off x="7304249" y="2411275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C4F446-6B35-490C-863E-71C36488098D}"/>
                </a:ext>
              </a:extLst>
            </p:cNvPr>
            <p:cNvSpPr txBox="1"/>
            <p:nvPr/>
          </p:nvSpPr>
          <p:spPr>
            <a:xfrm>
              <a:off x="9253597" y="2431043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7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82" dirty="0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588263" y="2901496"/>
            <a:ext cx="3029680" cy="1255182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chemeClr val="tx2"/>
                </a:solidFill>
              </a:rPr>
              <a:t>Deliver value to your users faster using proven agile tools to plan, track, and discuss work across your teams.</a:t>
            </a:r>
            <a:endParaRPr lang="en-US" sz="1568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439425" y="2901495"/>
            <a:ext cx="3403600" cy="1496078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chemeClr val="tx2"/>
                </a:solidFill>
              </a:rPr>
              <a:t>Build, test, and deploy with CI/CD that works with any language, platform, and cloud. Connect to GitHub or any other Git provider and deploy continuously.</a:t>
            </a:r>
            <a:endParaRPr lang="en-US" sz="1568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498308" y="2901495"/>
            <a:ext cx="3036600" cy="1496563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chemeClr val="tx2"/>
                </a:solidFill>
              </a:rPr>
              <a:t>Get unlimited, cloud-hosted private Git repos and collaborate to build better code with pull requests and advanced file management.</a:t>
            </a:r>
            <a:endParaRPr lang="en-US" sz="1568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588263" y="5549167"/>
            <a:ext cx="2930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chemeClr val="tx2"/>
                </a:solidFill>
              </a:rPr>
              <a:t>Test and ship with confidence using manual and exploratory testing tools.</a:t>
            </a:r>
            <a:endParaRPr lang="en-US" sz="1568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439425" y="5549167"/>
            <a:ext cx="3367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chemeClr val="tx2"/>
                </a:solidFill>
              </a:rPr>
              <a:t>Create, host, and share packages with your team, and add artifacts to your CI/CD pipelines with a single click.</a:t>
            </a:r>
            <a:endParaRPr lang="en-US" sz="1568" dirty="0">
              <a:solidFill>
                <a:schemeClr val="tx2"/>
              </a:solidFill>
              <a:cs typeface="Segoe UI"/>
            </a:endParaRPr>
          </a:p>
        </p:txBody>
      </p:sp>
      <p:pic>
        <p:nvPicPr>
          <p:cNvPr id="1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C2AB146-06C0-4E0D-8899-5ADB9DA1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25" y="1855817"/>
            <a:ext cx="708572" cy="7058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425" y="4523706"/>
            <a:ext cx="722061" cy="705846"/>
          </a:xfrm>
          <a:prstGeom prst="rect">
            <a:avLst/>
          </a:prstGeom>
        </p:spPr>
      </p:pic>
      <p:pic>
        <p:nvPicPr>
          <p:cNvPr id="1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28FD8FB-8B6C-4A6D-BCA2-229F0890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3" y="1855817"/>
            <a:ext cx="722434" cy="705846"/>
          </a:xfrm>
          <a:prstGeom prst="rect">
            <a:avLst/>
          </a:prstGeom>
        </p:spPr>
      </p:pic>
      <p:pic>
        <p:nvPicPr>
          <p:cNvPr id="17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6406FE2F-92A4-4316-B249-0BFC11B2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308" y="1855817"/>
            <a:ext cx="714748" cy="705846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63" y="4523706"/>
            <a:ext cx="697690" cy="7058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588263" y="2540381"/>
            <a:ext cx="1347994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294"/>
                </a:solidFill>
                <a:latin typeface="+mj-lt"/>
              </a:rPr>
              <a:t>Azure Boards</a:t>
            </a:r>
            <a:endParaRPr lang="en-US">
              <a:solidFill>
                <a:srgbClr val="00B294"/>
              </a:solidFill>
              <a:latin typeface="+mj-lt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498308" y="2540381"/>
            <a:ext cx="164713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83B01"/>
                </a:solidFill>
                <a:latin typeface="+mj-lt"/>
              </a:rPr>
              <a:t>Azure </a:t>
            </a:r>
            <a:r>
              <a:rPr lang="en-US">
                <a:solidFill>
                  <a:srgbClr val="D83B01"/>
                </a:solidFill>
                <a:latin typeface="+mj-lt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439426" y="2540381"/>
            <a:ext cx="1909952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560E0"/>
                </a:solidFill>
                <a:latin typeface="+mj-lt"/>
              </a:rPr>
              <a:t>Azure Pipelines</a:t>
            </a:r>
            <a:endParaRPr lang="en-US" dirty="0">
              <a:solidFill>
                <a:srgbClr val="2560E0"/>
              </a:solidFill>
              <a:latin typeface="+mj-lt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588263" y="5178237"/>
            <a:ext cx="180520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54CC7"/>
                </a:solidFill>
                <a:latin typeface="+mj-lt"/>
              </a:rPr>
              <a:t>Azure Test</a:t>
            </a:r>
            <a:r>
              <a:rPr lang="en-US" dirty="0">
                <a:solidFill>
                  <a:srgbClr val="854CC7"/>
                </a:solidFill>
                <a:latin typeface="+mj-lt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439426" y="5178237"/>
            <a:ext cx="2014841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B2E6D"/>
                </a:solidFill>
                <a:latin typeface="+mj-lt"/>
              </a:rPr>
              <a:t>Azure Artifacts</a:t>
            </a:r>
            <a:endParaRPr lang="en-US" dirty="0">
              <a:solidFill>
                <a:srgbClr val="CB2E6D"/>
              </a:solidFill>
              <a:latin typeface="+mj-lt"/>
              <a:cs typeface="Segoe UI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E07CBF-F42D-4F50-8FAD-B351239B994B}"/>
              </a:ext>
            </a:extLst>
          </p:cNvPr>
          <p:cNvSpPr txBox="1">
            <a:spLocks/>
          </p:cNvSpPr>
          <p:nvPr/>
        </p:nvSpPr>
        <p:spPr>
          <a:xfrm>
            <a:off x="8498308" y="6173095"/>
            <a:ext cx="3187751" cy="271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765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https://dev.azure.com/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CBDEDB-9EFD-4704-A993-809D37ECB627}"/>
              </a:ext>
            </a:extLst>
          </p:cNvPr>
          <p:cNvSpPr/>
          <p:nvPr/>
        </p:nvSpPr>
        <p:spPr bwMode="auto">
          <a:xfrm>
            <a:off x="8498308" y="5358894"/>
            <a:ext cx="697176" cy="697172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3529" kern="0" dirty="0">
              <a:ln w="19050">
                <a:noFill/>
              </a:ln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</a:extLst>
          </p:cNvPr>
          <p:cNvSpPr/>
          <p:nvPr/>
        </p:nvSpPr>
        <p:spPr bwMode="auto">
          <a:xfrm>
            <a:off x="1599419" y="5086945"/>
            <a:ext cx="9113410" cy="1365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879773" y="1727404"/>
            <a:ext cx="2021176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Mix and match to create 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workflows with tools from Microsoft, open source or your favorite 3rd party tools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</a:extLst>
          </p:cNvPr>
          <p:cNvSpPr/>
          <p:nvPr/>
        </p:nvSpPr>
        <p:spPr bwMode="auto">
          <a:xfrm>
            <a:off x="6666974" y="1702079"/>
            <a:ext cx="2444468" cy="24345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</a:extLst>
          </p:cNvPr>
          <p:cNvSpPr/>
          <p:nvPr/>
        </p:nvSpPr>
        <p:spPr bwMode="auto">
          <a:xfrm>
            <a:off x="2712807" y="1644537"/>
            <a:ext cx="2487634" cy="24824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291042"/>
            <a:ext cx="11018520" cy="553998"/>
          </a:xfrm>
        </p:spPr>
        <p:txBody>
          <a:bodyPr/>
          <a:lstStyle/>
          <a:p>
            <a:r>
              <a:rPr lang="en-US" dirty="0"/>
              <a:t>Azure DevOps: Choose what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</a:extLst>
          </p:cNvPr>
          <p:cNvSpPr/>
          <p:nvPr/>
        </p:nvSpPr>
        <p:spPr bwMode="auto">
          <a:xfrm>
            <a:off x="2775725" y="1721201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F38D86A-22BC-4720-A95F-C200CBF6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45" y="2377777"/>
            <a:ext cx="939157" cy="126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</a:extLst>
          </p:cNvPr>
          <p:cNvSpPr/>
          <p:nvPr/>
        </p:nvSpPr>
        <p:spPr bwMode="auto">
          <a:xfrm>
            <a:off x="4276569" y="1560720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</a:extLst>
          </p:cNvPr>
          <p:cNvSpPr/>
          <p:nvPr/>
        </p:nvSpPr>
        <p:spPr bwMode="auto">
          <a:xfrm>
            <a:off x="2635735" y="3181935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</a:extLst>
          </p:cNvPr>
          <p:cNvSpPr/>
          <p:nvPr/>
        </p:nvSpPr>
        <p:spPr bwMode="auto">
          <a:xfrm>
            <a:off x="3907269" y="3735737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</a:extLst>
          </p:cNvPr>
          <p:cNvSpPr/>
          <p:nvPr/>
        </p:nvSpPr>
        <p:spPr bwMode="auto">
          <a:xfrm>
            <a:off x="4819103" y="2732562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FE6C042-DC9B-4BCE-BAED-90507044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74" y="1914809"/>
            <a:ext cx="281403" cy="297381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FB5F6E-4AC3-4AD5-88E7-2E7DEFE6F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49" y="1730045"/>
            <a:ext cx="305498" cy="3214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30" y="2880270"/>
            <a:ext cx="340778" cy="340679"/>
          </a:xfrm>
          <a:prstGeom prst="rect">
            <a:avLst/>
          </a:prstGeom>
        </p:spPr>
      </p:pic>
      <p:pic>
        <p:nvPicPr>
          <p:cNvPr id="16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F9BF45-51F6-4F59-AB16-DE5408AE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56" y="3858479"/>
            <a:ext cx="398304" cy="3981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</a:extLst>
          </p:cNvPr>
          <p:cNvSpPr/>
          <p:nvPr/>
        </p:nvSpPr>
        <p:spPr bwMode="auto">
          <a:xfrm>
            <a:off x="6673519" y="1711645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EA7EEA-0601-4819-BE04-BFE34D31B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082" y="2387393"/>
            <a:ext cx="924248" cy="12643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</a:extLst>
          </p:cNvPr>
          <p:cNvSpPr/>
          <p:nvPr/>
        </p:nvSpPr>
        <p:spPr bwMode="auto">
          <a:xfrm>
            <a:off x="8183518" y="1541579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</a:extLst>
          </p:cNvPr>
          <p:cNvSpPr/>
          <p:nvPr/>
        </p:nvSpPr>
        <p:spPr bwMode="auto">
          <a:xfrm>
            <a:off x="6514388" y="3201137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</a:extLst>
          </p:cNvPr>
          <p:cNvSpPr/>
          <p:nvPr/>
        </p:nvSpPr>
        <p:spPr bwMode="auto">
          <a:xfrm>
            <a:off x="7804735" y="3745353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</a:extLst>
          </p:cNvPr>
          <p:cNvSpPr/>
          <p:nvPr/>
        </p:nvSpPr>
        <p:spPr bwMode="auto">
          <a:xfrm>
            <a:off x="8745081" y="2742178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</a:extLst>
          </p:cNvPr>
          <p:cNvSpPr/>
          <p:nvPr/>
        </p:nvSpPr>
        <p:spPr bwMode="auto">
          <a:xfrm>
            <a:off x="2152453" y="5565803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</a:extLst>
          </p:cNvPr>
          <p:cNvSpPr/>
          <p:nvPr/>
        </p:nvSpPr>
        <p:spPr bwMode="auto">
          <a:xfrm>
            <a:off x="7273483" y="5565835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</a:extLst>
          </p:cNvPr>
          <p:cNvSpPr/>
          <p:nvPr/>
        </p:nvSpPr>
        <p:spPr bwMode="auto">
          <a:xfrm>
            <a:off x="3203760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</a:extLst>
          </p:cNvPr>
          <p:cNvSpPr/>
          <p:nvPr/>
        </p:nvSpPr>
        <p:spPr bwMode="auto">
          <a:xfrm>
            <a:off x="5218413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</a:extLst>
          </p:cNvPr>
          <p:cNvSpPr/>
          <p:nvPr/>
        </p:nvSpPr>
        <p:spPr bwMode="auto">
          <a:xfrm>
            <a:off x="6237705" y="5565931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116F3A-50AD-4C15-99F0-E768EC7C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791" y="2887471"/>
            <a:ext cx="281403" cy="305409"/>
          </a:xfrm>
          <a:prstGeom prst="rect">
            <a:avLst/>
          </a:prstGeom>
        </p:spPr>
      </p:pic>
      <p:pic>
        <p:nvPicPr>
          <p:cNvPr id="69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C61E124F-08B2-4198-9AF8-1301EE7BB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388" y="1861979"/>
            <a:ext cx="289435" cy="289352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647" y="1703022"/>
            <a:ext cx="289435" cy="29738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79" y="3393638"/>
            <a:ext cx="384975" cy="290656"/>
          </a:xfrm>
          <a:prstGeom prst="rect">
            <a:avLst/>
          </a:prstGeom>
        </p:spPr>
      </p:pic>
      <p:pic>
        <p:nvPicPr>
          <p:cNvPr id="76" name="Picture 7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33A2986-0958-4BFE-B3A1-B09B17C87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6496" y="3855405"/>
            <a:ext cx="314419" cy="4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374182" y="1742956"/>
            <a:ext cx="1986003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DevOps lets 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 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the tools and languages that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</a:extLst>
          </p:cNvPr>
          <p:cNvSpPr/>
          <p:nvPr/>
        </p:nvSpPr>
        <p:spPr bwMode="auto">
          <a:xfrm>
            <a:off x="4190185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</a:extLst>
          </p:cNvPr>
          <p:cNvSpPr/>
          <p:nvPr/>
        </p:nvSpPr>
        <p:spPr bwMode="auto">
          <a:xfrm>
            <a:off x="8323009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</a:extLst>
          </p:cNvPr>
          <p:cNvSpPr/>
          <p:nvPr/>
        </p:nvSpPr>
        <p:spPr bwMode="auto">
          <a:xfrm>
            <a:off x="9328707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12427" y="4853259"/>
            <a:ext cx="7325975" cy="46737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/>
            <a:r>
              <a:rPr lang="en-US" sz="1568">
                <a:solidFill>
                  <a:schemeClr val="tx1">
                    <a:lumMod val="65000"/>
                    <a:lumOff val="35000"/>
                  </a:schemeClr>
                </a:solidFill>
              </a:rPr>
              <a:t>Target any cloud, on-prem or both and deploy to the servers you need</a:t>
            </a:r>
            <a:endParaRPr lang="en-US" sz="1568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7095" y="5648388"/>
            <a:ext cx="436291" cy="371377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0552" y="5673970"/>
            <a:ext cx="555572" cy="275426"/>
          </a:xfrm>
          <a:prstGeom prst="rect">
            <a:avLst/>
          </a:prstGeom>
        </p:spPr>
      </p:pic>
      <p:pic>
        <p:nvPicPr>
          <p:cNvPr id="17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E42DE-AAE9-4458-BD46-A0C6C9DD9A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9363" y="5635651"/>
            <a:ext cx="737829" cy="36169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965" y="5476221"/>
            <a:ext cx="761809" cy="742455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3AC8B-6B2D-4217-AEB0-65E4FF73BA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055" y="5525552"/>
            <a:ext cx="819365" cy="591337"/>
          </a:xfrm>
          <a:prstGeom prst="rect">
            <a:avLst/>
          </a:prstGeom>
        </p:spPr>
      </p:pic>
      <p:pic>
        <p:nvPicPr>
          <p:cNvPr id="27" name="Picture 27" descr="A picture containing building, display&#10;&#10;Description generated with high confidence">
            <a:extLst>
              <a:ext uri="{FF2B5EF4-FFF2-40B4-BE49-F238E27FC236}">
                <a16:creationId xmlns:a16="http://schemas.microsoft.com/office/drawing/2014/main" id="{A59019A6-5EF4-41C1-8A34-683F5AC813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0446" y="5701489"/>
            <a:ext cx="296576" cy="277328"/>
          </a:xfrm>
          <a:prstGeom prst="rect">
            <a:avLst/>
          </a:prstGeom>
        </p:spPr>
      </p:pic>
      <p:pic>
        <p:nvPicPr>
          <p:cNvPr id="29" name="Picture 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89B43BE-2A83-4A8B-9ACF-AFD26867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6371" y="5653557"/>
            <a:ext cx="354131" cy="349256"/>
          </a:xfrm>
          <a:prstGeom prst="rect">
            <a:avLst/>
          </a:prstGeom>
        </p:spPr>
      </p:pic>
      <p:pic>
        <p:nvPicPr>
          <p:cNvPr id="31" name="Picture 31" descr="A picture containing yellow, indoor&#10;&#10;Description generated with high confidence">
            <a:extLst>
              <a:ext uri="{FF2B5EF4-FFF2-40B4-BE49-F238E27FC236}">
                <a16:creationId xmlns:a16="http://schemas.microsoft.com/office/drawing/2014/main" id="{CA3A323C-4101-436E-9E5C-0BD67F8E0D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3862" y="5635825"/>
            <a:ext cx="313750" cy="394433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C440CD6-94E8-4DAF-8308-9A907B36EB22}"/>
              </a:ext>
            </a:extLst>
          </p:cNvPr>
          <p:cNvSpPr txBox="1">
            <a:spLocks/>
          </p:cNvSpPr>
          <p:nvPr/>
        </p:nvSpPr>
        <p:spPr>
          <a:xfrm>
            <a:off x="426425" y="823557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tools, languages, and clouds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7E7CD9-7BB0-4D8A-905E-9EC32AD5DB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4942" b="17916"/>
          <a:stretch/>
        </p:blipFill>
        <p:spPr>
          <a:xfrm>
            <a:off x="2779722" y="3330688"/>
            <a:ext cx="371512" cy="3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</a:extLst>
          </p:cNvPr>
          <p:cNvSpPr/>
          <p:nvPr/>
        </p:nvSpPr>
        <p:spPr bwMode="auto">
          <a:xfrm>
            <a:off x="436378" y="1698136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379" y="953668"/>
            <a:ext cx="5119371" cy="8054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macOS, with unlimited minutes for open source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223039"/>
            <a:ext cx="11336039" cy="739238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Pipelines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DB50A0-8DD6-48CA-80CD-8F55978146FF}"/>
              </a:ext>
            </a:extLst>
          </p:cNvPr>
          <p:cNvSpPr/>
          <p:nvPr/>
        </p:nvSpPr>
        <p:spPr bwMode="auto">
          <a:xfrm>
            <a:off x="436378" y="2811890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044773" y="1545026"/>
            <a:ext cx="4417386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Any language, any platform, any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D699B-D6CA-484D-9DCC-8760B5AE64AE}"/>
              </a:ext>
            </a:extLst>
          </p:cNvPr>
          <p:cNvSpPr txBox="1"/>
          <p:nvPr/>
        </p:nvSpPr>
        <p:spPr>
          <a:xfrm>
            <a:off x="1044772" y="1789866"/>
            <a:ext cx="4105056" cy="10138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US" sz="1176" dirty="0">
                <a:solidFill>
                  <a:srgbClr val="595959"/>
                </a:solidFill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044773" y="2666038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Extensible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696DB-EE80-40C9-9008-6142F73C1492}"/>
              </a:ext>
            </a:extLst>
          </p:cNvPr>
          <p:cNvSpPr txBox="1"/>
          <p:nvPr/>
        </p:nvSpPr>
        <p:spPr>
          <a:xfrm>
            <a:off x="1044773" y="2901096"/>
            <a:ext cx="3896879" cy="10138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Explore and implement a wide range of community-built build, test, and deployment tasks, along with hundreds of extensions from Slack to Sonar Cloud.</a:t>
            </a:r>
            <a:r>
              <a:rPr lang="en-US" sz="1176" dirty="0">
                <a:solidFill>
                  <a:srgbClr val="595959"/>
                </a:solidFill>
              </a:rPr>
              <a:t> </a:t>
            </a:r>
            <a:r>
              <a:rPr lang="en-GB" sz="1176" dirty="0">
                <a:solidFill>
                  <a:srgbClr val="595959"/>
                </a:solidFill>
              </a:rPr>
              <a:t>Support for YAML, reporting and more</a:t>
            </a:r>
            <a:endParaRPr lang="en-US" sz="1176" dirty="0">
              <a:solidFill>
                <a:srgbClr val="595959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A9159-C35A-4C32-B438-04A9E511DFC2}"/>
              </a:ext>
            </a:extLst>
          </p:cNvPr>
          <p:cNvSpPr/>
          <p:nvPr/>
        </p:nvSpPr>
        <p:spPr bwMode="auto">
          <a:xfrm>
            <a:off x="432583" y="4892845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970468" y="6198992"/>
            <a:ext cx="380766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20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https://dev.azure.com/</a:t>
            </a:r>
            <a:endParaRPr lang="en-US" sz="1961" b="1" dirty="0">
              <a:solidFill>
                <a:srgbClr val="2C65E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</a:extLst>
          </p:cNvPr>
          <p:cNvSpPr/>
          <p:nvPr/>
        </p:nvSpPr>
        <p:spPr bwMode="auto">
          <a:xfrm>
            <a:off x="400017" y="6137918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969C80-65DA-4231-83DC-5638E0C213C6}"/>
              </a:ext>
            </a:extLst>
          </p:cNvPr>
          <p:cNvSpPr/>
          <p:nvPr/>
        </p:nvSpPr>
        <p:spPr bwMode="auto">
          <a:xfrm>
            <a:off x="436379" y="3917073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044773" y="3795101"/>
            <a:ext cx="3584824" cy="8554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Flexible deployments: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D4636-4259-4145-9391-F318DE7B8336}"/>
              </a:ext>
            </a:extLst>
          </p:cNvPr>
          <p:cNvSpPr txBox="1"/>
          <p:nvPr/>
        </p:nvSpPr>
        <p:spPr>
          <a:xfrm>
            <a:off x="1070627" y="4116695"/>
            <a:ext cx="3909021" cy="10134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Easily</a:t>
            </a:r>
            <a:r>
              <a:rPr lang="en-US" sz="1176" dirty="0">
                <a:solidFill>
                  <a:srgbClr val="595959"/>
                </a:solidFill>
              </a:rPr>
              <a:t>Deploy to Kubernetes, VMs, Azure Functions, Azure Web Apps, or any cloud. Use stages, gates, and approvals to create a deployment strategy that’s right for you and ensures quality at every step. Even deploy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0E8F52D-C4CC-4645-A09C-A5C2D2D47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1" y="1801135"/>
            <a:ext cx="336159" cy="3193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DC9036-025D-43F9-AA73-A88758865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655" y="2916002"/>
            <a:ext cx="280133" cy="33615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BF23BC7-1AA2-4459-BE12-18A85FDCC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491" y="4014621"/>
            <a:ext cx="336159" cy="336159"/>
          </a:xfrm>
          <a:prstGeom prst="rect">
            <a:avLst/>
          </a:prstGeom>
        </p:spPr>
      </p:pic>
      <p:pic>
        <p:nvPicPr>
          <p:cNvPr id="27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8BD06D-8513-42C8-93C5-8F3FCB8FDA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151991" y="1519013"/>
            <a:ext cx="6040009" cy="43454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CB273B0-4FF1-4B04-8ABD-A50B85E7E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859" y="5060021"/>
            <a:ext cx="354835" cy="3548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5E592-4539-46E1-B478-81378773AE4D}"/>
              </a:ext>
            </a:extLst>
          </p:cNvPr>
          <p:cNvSpPr txBox="1"/>
          <p:nvPr/>
        </p:nvSpPr>
        <p:spPr>
          <a:xfrm>
            <a:off x="1044772" y="5002137"/>
            <a:ext cx="4210700" cy="47060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Easily integrate with third part tools. Like Jenkins, GitHub</a:t>
            </a:r>
            <a:endParaRPr lang="en-US" sz="1176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1DCBA084-0B0A-41CF-AACB-73E0613B2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3050043"/>
            <a:ext cx="5555966" cy="757914"/>
          </a:xfrm>
        </p:spPr>
        <p:txBody>
          <a:bodyPr/>
          <a:lstStyle/>
          <a:p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4212441"/>
            <a:ext cx="5014667" cy="22653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Azure Pipelines available now to any developer from the GitHub Marketplace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1" y="1446280"/>
            <a:ext cx="1880316" cy="15749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780297-208F-4F4E-935C-F5D4CE88B934}"/>
              </a:ext>
            </a:extLst>
          </p:cNvPr>
          <p:cNvSpPr/>
          <p:nvPr/>
        </p:nvSpPr>
        <p:spPr bwMode="auto">
          <a:xfrm>
            <a:off x="7127908" y="2326654"/>
            <a:ext cx="579017" cy="57901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CD75D-307B-4D02-98AB-E3B4BDA00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99"/>
          <a:stretch/>
        </p:blipFill>
        <p:spPr>
          <a:xfrm>
            <a:off x="7127908" y="1773626"/>
            <a:ext cx="6063904" cy="44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1919946"/>
            <a:ext cx="5555966" cy="757914"/>
          </a:xfrm>
        </p:spPr>
        <p:txBody>
          <a:bodyPr/>
          <a:lstStyle/>
          <a:p>
            <a:r>
              <a:rPr lang="en-GB" dirty="0"/>
              <a:t>Azure Pipelines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3362591"/>
            <a:ext cx="5555965" cy="226533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Builds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Releases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6DBF9-50A5-4BB5-9137-A27ED49C023D}"/>
              </a:ext>
            </a:extLst>
          </p:cNvPr>
          <p:cNvSpPr/>
          <p:nvPr/>
        </p:nvSpPr>
        <p:spPr bwMode="auto">
          <a:xfrm>
            <a:off x="6636035" y="487"/>
            <a:ext cx="5555966" cy="685702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E6261-91C7-4B45-9E95-89C2B434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3" y="929662"/>
            <a:ext cx="884762" cy="8848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B4260F-BD20-4808-9AD2-134E438F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68" y="1545944"/>
            <a:ext cx="5219700" cy="36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7822184" cy="997196"/>
          </a:xfrm>
        </p:spPr>
        <p:txBody>
          <a:bodyPr/>
          <a:lstStyle/>
          <a:p>
            <a:r>
              <a:rPr lang="en-GB" dirty="0"/>
              <a:t>Building &amp; Deploying Azure pipeline</a:t>
            </a:r>
            <a:br>
              <a:rPr lang="en-GB" dirty="0"/>
            </a:br>
            <a:r>
              <a:rPr lang="en-GB" dirty="0"/>
              <a:t>with Azure DevOps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DB2D-A8B0-4570-AE0F-E9675BAC9CEB}"/>
              </a:ext>
            </a:extLst>
          </p:cNvPr>
          <p:cNvSpPr txBox="1"/>
          <p:nvPr/>
        </p:nvSpPr>
        <p:spPr>
          <a:xfrm>
            <a:off x="585216" y="1989982"/>
            <a:ext cx="961753" cy="3801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Demo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BRK2214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2F94D6-CF0F-4077-9A4A-8E54CB7AA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15c98cf3-0896-4040-874f-f436925621df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schemas.microsoft.com/sharepoint/v4"/>
    <ds:schemaRef ds:uri="af610f50-4aee-43ff-9d65-64420adb70d2"/>
    <ds:schemaRef ds:uri="5a4b3278-325d-441a-b38f-6f1926bc734e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20122</TotalTime>
  <Words>442</Words>
  <Application>Microsoft Office PowerPoint</Application>
  <PresentationFormat>Widescreen</PresentationFormat>
  <Paragraphs>73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Azure Pipelines</vt:lpstr>
      <vt:lpstr>What is DevOps? Why we need it? How we can achieve it?</vt:lpstr>
      <vt:lpstr>Azure DevOps</vt:lpstr>
      <vt:lpstr>Introducing Azure DevOps</vt:lpstr>
      <vt:lpstr>Azure DevOps: Choose what you love</vt:lpstr>
      <vt:lpstr>Azure Pipelines</vt:lpstr>
      <vt:lpstr>Integrated with GitHub</vt:lpstr>
      <vt:lpstr>Azure Pipelines</vt:lpstr>
      <vt:lpstr>Building &amp; Deploying Azure pipeline with Azure DevOps</vt:lpstr>
      <vt:lpstr>Thank you!</vt:lpstr>
      <vt:lpstr>Azure Pipelines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Jamie Cool;Martin Woodward</dc:creator>
  <cp:keywords>Microsoft Ignite</cp:keywords>
  <dc:description/>
  <cp:lastModifiedBy>Prasoon Uday raj Gumasta</cp:lastModifiedBy>
  <cp:revision>26</cp:revision>
  <dcterms:created xsi:type="dcterms:W3CDTF">2018-08-10T17:04:28Z</dcterms:created>
  <dcterms:modified xsi:type="dcterms:W3CDTF">2020-02-03T07:12:26Z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